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9" r:id="rId6"/>
    <p:sldId id="300" r:id="rId7"/>
    <p:sldId id="301" r:id="rId8"/>
    <p:sldId id="292" r:id="rId9"/>
    <p:sldId id="283" r:id="rId10"/>
    <p:sldId id="291" r:id="rId11"/>
    <p:sldId id="2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31" autoAdjust="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12/15/2019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xmlns="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xmlns="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xmlns="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xmlns="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xmlns="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xmlns="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xmlns="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xmlns="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xmlns="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xmlns="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xmlns="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xmlns="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xmlns="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xmlns="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xmlns="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xmlns="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xmlns="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xmlns="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xmlns="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xmlns="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xmlns="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xmlns="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xmlns="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xmlns="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xmlns="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xmlns="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xmlns="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xmlns="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xmlns="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xmlns="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xmlns="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xmlns="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xmlns="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xmlns="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lide image">
            <a:extLst>
              <a:ext uri="{FF2B5EF4-FFF2-40B4-BE49-F238E27FC236}">
                <a16:creationId xmlns:a16="http://schemas.microsoft.com/office/drawing/2014/main" xmlns="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EF238CB-AB58-4787-8F9C-A1C16929A2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2" y="3114635"/>
            <a:ext cx="5882813" cy="2734836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r>
              <a:rPr lang="id-ID" dirty="0"/>
              <a:t>Critical </a:t>
            </a:r>
            <a:r>
              <a:rPr lang="id-ID" dirty="0" smtClean="0"/>
              <a:t>Battery Drone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624645"/>
            <a:ext cx="4000500" cy="690752"/>
          </a:xfrm>
        </p:spPr>
        <p:txBody>
          <a:bodyPr/>
          <a:lstStyle/>
          <a:p>
            <a:r>
              <a:rPr lang="id-ID" b="1" dirty="0"/>
              <a:t>Muhammad Muslim</a:t>
            </a:r>
          </a:p>
          <a:p>
            <a:r>
              <a:rPr lang="id-ID" b="1" dirty="0"/>
              <a:t>21060118420016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545D50A1-D634-4325-B06C-5450FDF7B8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11" name="Title 2"/>
          <p:cNvSpPr txBox="1">
            <a:spLocks/>
          </p:cNvSpPr>
          <p:nvPr/>
        </p:nvSpPr>
        <p:spPr>
          <a:xfrm>
            <a:off x="8068235" y="-293"/>
            <a:ext cx="4123765" cy="9681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 smtClean="0">
                <a:solidFill>
                  <a:schemeClr val="bg1"/>
                </a:solidFill>
              </a:rPr>
              <a:t>Flow</a:t>
            </a: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588" y="1160013"/>
            <a:ext cx="8783276" cy="49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0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b="1" dirty="0"/>
              <a:t>MODE </a:t>
            </a:r>
            <a:r>
              <a:rPr lang="id-ID" dirty="0"/>
              <a:t/>
            </a:r>
            <a:br>
              <a:rPr lang="id-ID" dirty="0"/>
            </a:br>
            <a:endParaRPr lang="id-ID" dirty="0"/>
          </a:p>
        </p:txBody>
      </p:sp>
      <p:sp>
        <p:nvSpPr>
          <p:cNvPr id="5" name="Rectangle 4"/>
          <p:cNvSpPr/>
          <p:nvPr/>
        </p:nvSpPr>
        <p:spPr>
          <a:xfrm>
            <a:off x="420687" y="341223"/>
            <a:ext cx="10219765" cy="4639236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d-ID" dirty="0"/>
              <a:t> </a:t>
            </a:r>
            <a:endParaRPr lang="id-ID" dirty="0" smtClean="0"/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 smtClean="0"/>
              <a:t>P-MODE </a:t>
            </a:r>
            <a:r>
              <a:rPr lang="id-ID" b="1" dirty="0"/>
              <a:t>: Position mode, mode dimana GPS dari drone melakukan kuncian ke drone sehingga drone bisa bergerak sesuai dengan perintah, tidak terkendala oleh angin, jarak dari tanah.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A- MODE : ATTITUDE Mode . Altitude mode dimana drone hanya mengunci jarak ketinggian dari drone tetapi pergerakan kekanan kiri terpengaruh oleh angin , mode ini dipakai jika mode P tidak berfungsi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F -MODE: Feature mode , mode yang ada di drone dimana terdapat fungsi fungsi otomatis / auto pilot yang diberikan oleh DJI tersebut seperti mode POI, Follow me, HOME lock dll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S – MODE: Sport mode yang memungkinkan drone bisa terbang melebihi dari kecepatan yang ada atau dipakai pada posisi P mode , jadi dengan menggunakan S-mode kecepatan drone bisa ditambah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 smtClean="0"/>
              <a:t>Altitude : Ketinggian dari drone biasa digunakan satuan meter dan feet MODE UMUM</a:t>
            </a:r>
          </a:p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160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b="1" dirty="0"/>
              <a:t>CAMERA DAN </a:t>
            </a:r>
            <a:r>
              <a:rPr lang="id-ID" b="1" dirty="0" smtClean="0"/>
              <a:t>VIDEO</a:t>
            </a:r>
            <a:endParaRPr lang="id-ID" dirty="0"/>
          </a:p>
        </p:txBody>
      </p:sp>
      <p:sp>
        <p:nvSpPr>
          <p:cNvPr id="5" name="Rectangle 4"/>
          <p:cNvSpPr/>
          <p:nvPr/>
        </p:nvSpPr>
        <p:spPr>
          <a:xfrm>
            <a:off x="420687" y="341223"/>
            <a:ext cx="10219765" cy="4639236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d-ID" dirty="0"/>
              <a:t> 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FOV (FIELD OF VIEW) : Sudut pandang dari camera drone , berapa luaskah dan dihitung dalam derajat contoh FOV 94 derajat artinya lensa camera bisa mencover sekitar 94 derajat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LIVE VIEW : Feature yang memungkinkan apa yang dilihat oleh drone bisa terlihat langsung dan dilihat oleh orang banyak dengan media seperti tv , youtube, facebook, dll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f stop: Besaran bukaan lensa yang dimiliki oleh camera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Shutter speed: Kecepatan yang bisa digunakan untuk memotret dan mengambil video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ISO: tingkat sensifitas dari sensor yang diukur dengan ISO 100 – 3200 tergantung dengan jenis drone dan cameranya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Burst shooting: Feature camera yang memungkinkan camera untuk memtoret lebih dari satu kali foto yang dihitung dengan per second seperti 6/s , artinya 6 frame yang bisa diambil dalam satu detik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AEB : Auto Exposure brackting feature dari camera yang memungkinkan memotret dengan perbedaan exposure yaitu gelap , terang, correct / benar</a:t>
            </a:r>
          </a:p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8139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ivider slide image">
            <a:extLst>
              <a:ext uri="{FF2B5EF4-FFF2-40B4-BE49-F238E27FC236}">
                <a16:creationId xmlns:a16="http://schemas.microsoft.com/office/drawing/2014/main" xmlns="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993B1474-02E3-4509-B5C5-84427653BA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FAB4748B-F532-4C70-827A-5FEA8C0843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1"/>
            <a:ext cx="4459766" cy="5554996"/>
          </a:xfrm>
        </p:spPr>
        <p:txBody>
          <a:bodyPr/>
          <a:lstStyle/>
          <a:p>
            <a:r>
              <a:rPr lang="id-ID" dirty="0" smtClean="0"/>
              <a:t>Point of view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0" y="975823"/>
            <a:ext cx="4000500" cy="1356329"/>
          </a:xfrm>
        </p:spPr>
        <p:txBody>
          <a:bodyPr/>
          <a:lstStyle/>
          <a:p>
            <a:r>
              <a:rPr lang="id-ID" sz="2500" dirty="0" smtClean="0"/>
              <a:t>B</a:t>
            </a:r>
            <a:r>
              <a:rPr lang="en-US" sz="2500" dirty="0" smtClean="0"/>
              <a:t>a</a:t>
            </a:r>
            <a:r>
              <a:rPr lang="id-ID" sz="2500" dirty="0" smtClean="0"/>
              <a:t>ttery</a:t>
            </a:r>
          </a:p>
          <a:p>
            <a:r>
              <a:rPr lang="id-ID" sz="2500" dirty="0" smtClean="0"/>
              <a:t>Mode </a:t>
            </a:r>
            <a:r>
              <a:rPr lang="en-US" sz="2500" dirty="0" smtClean="0"/>
              <a:t>a</a:t>
            </a:r>
            <a:r>
              <a:rPr lang="id-ID" sz="2500" dirty="0" smtClean="0"/>
              <a:t>uto pilot</a:t>
            </a:r>
          </a:p>
          <a:p>
            <a:r>
              <a:rPr lang="id-ID" sz="2500" dirty="0" smtClean="0"/>
              <a:t>Live C</a:t>
            </a:r>
            <a:r>
              <a:rPr lang="en-US" sz="2500" dirty="0" smtClean="0"/>
              <a:t>a</a:t>
            </a:r>
            <a:r>
              <a:rPr lang="id-ID" sz="2500" dirty="0" smtClean="0"/>
              <a:t>mer</a:t>
            </a:r>
            <a:r>
              <a:rPr lang="en-US" sz="2500" dirty="0"/>
              <a:t>a</a:t>
            </a: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xmlns="" id="{7746F873-A4ED-4E4C-BB89-CA0FBB9E95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5" descr="Hollow accent block">
            <a:extLst>
              <a:ext uri="{FF2B5EF4-FFF2-40B4-BE49-F238E27FC236}">
                <a16:creationId xmlns:a16="http://schemas.microsoft.com/office/drawing/2014/main" xmlns="" id="{E0D7A780-33BC-4E68-9763-AB62376D50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4820" y="2773680"/>
            <a:ext cx="8738948" cy="4915658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flipV="1">
            <a:off x="4194860" y="1160174"/>
            <a:ext cx="3577540" cy="3226721"/>
          </a:xfrm>
          <a:prstGeom prst="bentConnector3">
            <a:avLst>
              <a:gd name="adj1" fmla="val -367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5400000" flipH="1" flipV="1">
            <a:off x="5592803" y="1933426"/>
            <a:ext cx="2437359" cy="1878484"/>
          </a:xfrm>
          <a:prstGeom prst="bentConnector3">
            <a:avLst>
              <a:gd name="adj1" fmla="val 99654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flipV="1">
            <a:off x="3894654" y="2107294"/>
            <a:ext cx="3864300" cy="3653498"/>
          </a:xfrm>
          <a:prstGeom prst="bentConnector3">
            <a:avLst>
              <a:gd name="adj1" fmla="val 69835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B</a:t>
            </a:r>
            <a:r>
              <a:rPr lang="en-US" dirty="0" smtClean="0"/>
              <a:t>a</a:t>
            </a:r>
            <a:r>
              <a:rPr lang="id-ID" dirty="0" smtClean="0"/>
              <a:t>ttery critic</a:t>
            </a:r>
            <a:r>
              <a:rPr lang="en-US" dirty="0" smtClean="0"/>
              <a:t>a</a:t>
            </a:r>
            <a:r>
              <a:rPr lang="id-ID" dirty="0" smtClean="0"/>
              <a:t>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708" y="4022591"/>
            <a:ext cx="5560209" cy="2654840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Performence b</a:t>
            </a:r>
            <a:r>
              <a:rPr lang="en-US" sz="2800" dirty="0" smtClean="0"/>
              <a:t>a</a:t>
            </a:r>
            <a:r>
              <a:rPr lang="id-ID" sz="2800" dirty="0" smtClean="0"/>
              <a:t>ttery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 smtClean="0"/>
              <a:t>Full = 100%</a:t>
            </a:r>
            <a:r>
              <a:rPr lang="en-US" dirty="0" smtClean="0"/>
              <a:t>. </a:t>
            </a:r>
            <a:endParaRPr lang="en-US" dirty="0"/>
          </a:p>
          <a:p>
            <a:r>
              <a:rPr lang="id-ID" dirty="0" smtClean="0"/>
              <a:t>Full to Norm</a:t>
            </a:r>
            <a:r>
              <a:rPr lang="en-US" dirty="0" smtClean="0"/>
              <a:t>a</a:t>
            </a:r>
            <a:r>
              <a:rPr lang="id-ID" dirty="0" smtClean="0"/>
              <a:t>l &gt;= 80%</a:t>
            </a:r>
            <a:r>
              <a:rPr lang="en-US" dirty="0" smtClean="0"/>
              <a:t>. </a:t>
            </a:r>
            <a:endParaRPr lang="en-US" dirty="0"/>
          </a:p>
          <a:p>
            <a:r>
              <a:rPr lang="id-ID" dirty="0" smtClean="0"/>
              <a:t>Norm</a:t>
            </a:r>
            <a:r>
              <a:rPr lang="en-US" dirty="0" smtClean="0"/>
              <a:t>a</a:t>
            </a:r>
            <a:r>
              <a:rPr lang="id-ID" dirty="0" smtClean="0"/>
              <a:t>l to Low &gt;=50</a:t>
            </a:r>
            <a:r>
              <a:rPr lang="en-US" dirty="0" smtClean="0"/>
              <a:t>. </a:t>
            </a:r>
            <a:endParaRPr lang="id-ID" dirty="0" smtClean="0"/>
          </a:p>
          <a:p>
            <a:r>
              <a:rPr lang="id-ID" dirty="0" smtClean="0"/>
              <a:t>Low to Critic</a:t>
            </a:r>
            <a:r>
              <a:rPr lang="en-US" dirty="0" smtClean="0"/>
              <a:t>a</a:t>
            </a:r>
            <a:r>
              <a:rPr lang="id-ID" dirty="0" smtClean="0"/>
              <a:t>l &lt;=30.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09" y="693406"/>
            <a:ext cx="5524500" cy="3695700"/>
          </a:xfrm>
          <a:prstGeom prst="rect">
            <a:avLst/>
          </a:prstGeom>
        </p:spPr>
      </p:pic>
      <p:pic>
        <p:nvPicPr>
          <p:cNvPr id="11" name="Picture Placeholder 7" descr="Slide image">
            <a:extLst>
              <a:ext uri="{FF2B5EF4-FFF2-40B4-BE49-F238E27FC236}">
                <a16:creationId xmlns:a16="http://schemas.microsoft.com/office/drawing/2014/main" xmlns="" id="{C6CDA85C-88C0-6444-B1E8-D661956A20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48621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xmlns="" id="{3EEE5409-3F6C-485D-B4C2-5247917F10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229295" y="442959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xmlns="" id="{0D74D4D5-6A4C-4248-8A92-B8CA1C918E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272538" y="3312000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/>
          <a:lstStyle/>
          <a:p>
            <a:r>
              <a:rPr lang="en-US" dirty="0" smtClean="0"/>
              <a:t>A</a:t>
            </a:r>
            <a:r>
              <a:rPr lang="id-ID" dirty="0" smtClean="0"/>
              <a:t>uto pilot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2820" y="1142591"/>
            <a:ext cx="5560209" cy="2169409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Mode </a:t>
            </a:r>
            <a:r>
              <a:rPr lang="en-US" sz="2800" dirty="0" smtClean="0"/>
              <a:t>a</a:t>
            </a:r>
            <a:r>
              <a:rPr lang="id-ID" sz="2800" dirty="0" smtClean="0"/>
              <a:t>uto pilot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/>
              <a:t>P-MODE : Position mode, mode dimana GPS dari drone melakukan kuncian ke drone sehingga drone bisa bergerak sesuai dengan perintah, tidak terkendala oleh angin, jarak dari tanah.</a:t>
            </a:r>
          </a:p>
          <a:p>
            <a:r>
              <a:rPr lang="id-ID" dirty="0"/>
              <a:t>A- MODE : ATTITUDE Mode . Altitude mode dimana drone hanya mengunci jarak ketinggian dari drone tetapi pergerakan kekanan kiri terpengaruh oleh angin , mode ini dipakai jika mode P tidak berfungsi</a:t>
            </a:r>
          </a:p>
          <a:p>
            <a:r>
              <a:rPr lang="id-ID" dirty="0"/>
              <a:t>F -MODE: Feature mode , mode yang ada di drone dimana terdapat fungsi fungsi otomatis / auto pilot yang diberikan oleh DJI tersebut seperti mode POI, Follow me, HOME lock dll</a:t>
            </a:r>
          </a:p>
          <a:p>
            <a:r>
              <a:rPr lang="id-ID" dirty="0"/>
              <a:t>S – MODE: Sport mode yang memungkinkan drone bisa terbang melebihi dari kecepatan yang ada atau dipakai pada posisi P mode , jadi dengan menggunakan S-mode kecepatan drone bisa ditambah</a:t>
            </a:r>
          </a:p>
          <a:p>
            <a:r>
              <a:rPr lang="id-ID" dirty="0"/>
              <a:t>Altitude : Ketinggian dari drone biasa digunakan satuan meter dan feet MODE UMUM</a:t>
            </a:r>
          </a:p>
        </p:txBody>
      </p:sp>
      <p:pic>
        <p:nvPicPr>
          <p:cNvPr id="28" name="Picture Placeholder 8" descr="Image placeholder">
            <a:extLst>
              <a:ext uri="{FF2B5EF4-FFF2-40B4-BE49-F238E27FC236}">
                <a16:creationId xmlns:a16="http://schemas.microsoft.com/office/drawing/2014/main" xmlns="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</p:spPr>
      </p:pic>
      <p:sp>
        <p:nvSpPr>
          <p:cNvPr id="30" name="Freeform 5">
            <a:extLst>
              <a:ext uri="{FF2B5EF4-FFF2-40B4-BE49-F238E27FC236}">
                <a16:creationId xmlns:a16="http://schemas.microsoft.com/office/drawing/2014/main" xmlns="" id="{764DA446-807B-4C83-BB5A-59E3FABC93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xmlns="" id="{F28CDBF8-0191-43F9-98FE-B98B088139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100" y="1043196"/>
            <a:ext cx="4443559" cy="477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Image plaeceholder left">
            <a:extLst>
              <a:ext uri="{FF2B5EF4-FFF2-40B4-BE49-F238E27FC236}">
                <a16:creationId xmlns:a16="http://schemas.microsoft.com/office/drawing/2014/main" xmlns="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5313" y="2376298"/>
            <a:ext cx="2405261" cy="2125239"/>
          </a:xfrm>
        </p:spPr>
      </p:pic>
      <p:pic>
        <p:nvPicPr>
          <p:cNvPr id="19" name="Picture Placeholder 18" descr="Image placeholder bottom">
            <a:extLst>
              <a:ext uri="{FF2B5EF4-FFF2-40B4-BE49-F238E27FC236}">
                <a16:creationId xmlns:a16="http://schemas.microsoft.com/office/drawing/2014/main" xmlns="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95562" y="3552739"/>
            <a:ext cx="2405261" cy="2125239"/>
          </a:xfrm>
        </p:spPr>
      </p:pic>
      <p:pic>
        <p:nvPicPr>
          <p:cNvPr id="17" name="Picture Placeholder 16" descr="Image placeholder top">
            <a:extLst>
              <a:ext uri="{FF2B5EF4-FFF2-40B4-BE49-F238E27FC236}">
                <a16:creationId xmlns:a16="http://schemas.microsoft.com/office/drawing/2014/main" xmlns="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95563" y="1176148"/>
            <a:ext cx="2405261" cy="212523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5355" y="-356516"/>
            <a:ext cx="9224939" cy="519056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/>
          <a:lstStyle/>
          <a:p>
            <a:r>
              <a:rPr lang="id-ID" dirty="0" smtClean="0"/>
              <a:t>Live C</a:t>
            </a:r>
            <a:r>
              <a:rPr lang="en-US" dirty="0" smtClean="0"/>
              <a:t>a</a:t>
            </a:r>
            <a:r>
              <a:rPr lang="id-ID" dirty="0" smtClean="0"/>
              <a:t>mer</a:t>
            </a:r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708" y="4022591"/>
            <a:ext cx="5560209" cy="2654840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Performence live c</a:t>
            </a:r>
            <a:r>
              <a:rPr lang="en-US" sz="2800" dirty="0" smtClean="0"/>
              <a:t>a</a:t>
            </a:r>
            <a:r>
              <a:rPr lang="id-ID" sz="2800" dirty="0" smtClean="0"/>
              <a:t>m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 smtClean="0"/>
              <a:t>High fps &gt; 60 fps.</a:t>
            </a:r>
          </a:p>
          <a:p>
            <a:r>
              <a:rPr lang="id-ID" dirty="0" smtClean="0"/>
              <a:t>Norm</a:t>
            </a:r>
            <a:r>
              <a:rPr lang="en-US" dirty="0" smtClean="0"/>
              <a:t>a</a:t>
            </a:r>
            <a:r>
              <a:rPr lang="id-ID" dirty="0" smtClean="0"/>
              <a:t>l = 60 fps.</a:t>
            </a:r>
          </a:p>
          <a:p>
            <a:r>
              <a:rPr lang="id-ID" dirty="0" smtClean="0"/>
              <a:t>Low fps &lt; 60 fps.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61FE8A-8F15-409F-AF62-619C69C0D53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AE7CBC-C35C-4FA9-B339-59E31F30C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0</TotalTime>
  <Words>254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Corbel</vt:lpstr>
      <vt:lpstr>Times New Roman</vt:lpstr>
      <vt:lpstr>Office Theme</vt:lpstr>
      <vt:lpstr>Critical Battery Drone</vt:lpstr>
      <vt:lpstr>PowerPoint Presentation</vt:lpstr>
      <vt:lpstr>MODE  </vt:lpstr>
      <vt:lpstr>CAMERA DAN VIDEO</vt:lpstr>
      <vt:lpstr>Point of view</vt:lpstr>
      <vt:lpstr>Battery critical</vt:lpstr>
      <vt:lpstr>Auto pilot</vt:lpstr>
      <vt:lpstr>Live Camera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2019-12-08T00:47:00Z</dcterms:created>
  <dcterms:modified xsi:type="dcterms:W3CDTF">2019-12-15T11:50:25Z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